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662" r:id="rId3"/>
    <p:sldId id="735" r:id="rId4"/>
    <p:sldId id="742" r:id="rId5"/>
    <p:sldId id="738" r:id="rId6"/>
    <p:sldId id="741" r:id="rId7"/>
    <p:sldId id="787" r:id="rId8"/>
    <p:sldId id="788" r:id="rId9"/>
    <p:sldId id="789" r:id="rId10"/>
    <p:sldId id="790" r:id="rId11"/>
    <p:sldId id="791" r:id="rId12"/>
    <p:sldId id="781" r:id="rId13"/>
    <p:sldId id="783" r:id="rId14"/>
    <p:sldId id="784" r:id="rId15"/>
    <p:sldId id="785" r:id="rId16"/>
    <p:sldId id="786" r:id="rId17"/>
    <p:sldId id="761" r:id="rId18"/>
    <p:sldId id="736" r:id="rId19"/>
    <p:sldId id="754" r:id="rId20"/>
    <p:sldId id="652" r:id="rId21"/>
    <p:sldId id="804" r:id="rId22"/>
    <p:sldId id="753" r:id="rId23"/>
    <p:sldId id="755" r:id="rId24"/>
    <p:sldId id="757" r:id="rId25"/>
    <p:sldId id="758" r:id="rId26"/>
    <p:sldId id="485" r:id="rId27"/>
    <p:sldId id="487" r:id="rId28"/>
    <p:sldId id="489" r:id="rId29"/>
    <p:sldId id="490" r:id="rId30"/>
    <p:sldId id="759" r:id="rId31"/>
    <p:sldId id="760" r:id="rId32"/>
    <p:sldId id="492" r:id="rId33"/>
    <p:sldId id="792" r:id="rId34"/>
    <p:sldId id="500" r:id="rId35"/>
    <p:sldId id="501" r:id="rId36"/>
    <p:sldId id="493" r:id="rId37"/>
    <p:sldId id="793" r:id="rId38"/>
    <p:sldId id="494" r:id="rId39"/>
    <p:sldId id="805" r:id="rId40"/>
    <p:sldId id="495" r:id="rId41"/>
    <p:sldId id="496" r:id="rId42"/>
    <p:sldId id="497" r:id="rId43"/>
    <p:sldId id="498" r:id="rId44"/>
    <p:sldId id="502" r:id="rId45"/>
    <p:sldId id="794" r:id="rId46"/>
    <p:sldId id="503" r:id="rId47"/>
    <p:sldId id="807" r:id="rId48"/>
    <p:sldId id="795" r:id="rId49"/>
    <p:sldId id="806" r:id="rId50"/>
    <p:sldId id="798" r:id="rId51"/>
    <p:sldId id="802" r:id="rId52"/>
    <p:sldId id="799" r:id="rId53"/>
    <p:sldId id="803" r:id="rId54"/>
    <p:sldId id="512" r:id="rId55"/>
    <p:sldId id="809" r:id="rId56"/>
    <p:sldId id="645" r:id="rId5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206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79" autoAdjust="0"/>
    <p:restoredTop sz="85967" autoAdjust="0"/>
  </p:normalViewPr>
  <p:slideViewPr>
    <p:cSldViewPr>
      <p:cViewPr varScale="1">
        <p:scale>
          <a:sx n="98" d="100"/>
          <a:sy n="98" d="100"/>
        </p:scale>
        <p:origin x="222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F3583-AD51-4D4F-9178-E74D291B887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0757B-71D8-487C-9107-A31C31C15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71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0757B-71D8-487C-9107-A31C31C15C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68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39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299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474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699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72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851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171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724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311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53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17:30 – 17:40 : IT</a:t>
            </a:r>
            <a:r>
              <a:rPr lang="ko-KR" altLang="en-US" dirty="0"/>
              <a:t> 트랜드 소개</a:t>
            </a:r>
            <a:r>
              <a:rPr lang="en-US" altLang="ko-KR" dirty="0"/>
              <a:t>(10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17:40 – 18:00 : </a:t>
            </a:r>
            <a:r>
              <a:rPr lang="ko-KR" altLang="en-US" dirty="0"/>
              <a:t>데이터 분석 소개</a:t>
            </a:r>
            <a:r>
              <a:rPr lang="en-US" altLang="ko-KR" dirty="0"/>
              <a:t>(20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18:00 – 18:30 : </a:t>
            </a:r>
            <a:r>
              <a:rPr lang="ko-KR" altLang="en-US" dirty="0" err="1"/>
              <a:t>레피드</a:t>
            </a:r>
            <a:r>
              <a:rPr lang="ko-KR" altLang="en-US" dirty="0"/>
              <a:t> 마이너 가입 및 설치</a:t>
            </a:r>
            <a:r>
              <a:rPr lang="en-US" altLang="ko-KR" dirty="0"/>
              <a:t>(30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18:30 – 18:40 : </a:t>
            </a:r>
            <a:r>
              <a:rPr lang="ko-KR" altLang="en-US" dirty="0" err="1"/>
              <a:t>쉬는시간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18:40 – 19:10 : </a:t>
            </a:r>
            <a:r>
              <a:rPr lang="ko-KR" altLang="en-US" dirty="0"/>
              <a:t>데이터 준비 </a:t>
            </a:r>
            <a:r>
              <a:rPr lang="ko-KR" altLang="en-US" dirty="0" err="1"/>
              <a:t>전처리</a:t>
            </a:r>
            <a:r>
              <a:rPr lang="ko-KR" altLang="en-US" dirty="0"/>
              <a:t> 실습</a:t>
            </a:r>
            <a:r>
              <a:rPr lang="en-US" altLang="ko-KR" dirty="0"/>
              <a:t>(30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111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116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889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517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068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057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031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149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267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942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00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687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747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700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225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562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216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8793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894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673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229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97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704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575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9479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461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174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99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29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7292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018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6549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512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537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2113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57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491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664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3467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2433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16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817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04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701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3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CD67-9978-4DE5-B098-6849182FAEFB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02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82E5-A4DE-4643-8824-F0742BFE1B76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96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1CA1-5E4C-4C9C-91BE-7A9EC395844C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98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0D278-2BEB-4EEA-85D6-F928901B90BE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90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9E59-4E51-496E-A8C3-A1DBDAB250CA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6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0F4-2ABC-4558-9C94-236092F66CC9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9CB6-A41E-4068-A5A7-7588F21C78C9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7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E8E0-1978-408B-A9C4-82B48EB34EFA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4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B592-59EE-4052-BB74-74FF067800F7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3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D9AF-3F68-444C-8315-AA212385675B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87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858DE-A0B7-44D1-B241-197B56FB021B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2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340F9-4769-4EE8-A2BE-F61977037F74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0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747278" y="1685790"/>
            <a:ext cx="7613707" cy="17907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300" b="1" dirty="0">
                <a:solidFill>
                  <a:schemeClr val="accent1">
                    <a:lumMod val="50000"/>
                  </a:schemeClr>
                </a:solidFill>
              </a:rPr>
              <a:t>데이터 분석 기초 </a:t>
            </a:r>
            <a:r>
              <a:rPr lang="en-US" altLang="ko-KR" sz="3300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sz="3300" b="1" dirty="0" err="1">
                <a:solidFill>
                  <a:schemeClr val="accent1">
                    <a:lumMod val="50000"/>
                  </a:schemeClr>
                </a:solidFill>
              </a:rPr>
              <a:t>래피드마이너</a:t>
            </a:r>
            <a:r>
              <a:rPr lang="ko-KR" altLang="en-US" sz="3300" b="1" dirty="0">
                <a:solidFill>
                  <a:schemeClr val="accent1">
                    <a:lumMod val="50000"/>
                  </a:schemeClr>
                </a:solidFill>
              </a:rPr>
              <a:t> 실습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2294374" y="3745452"/>
            <a:ext cx="4684107" cy="5266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rgbClr val="1F4E79"/>
                </a:solidFill>
              </a:rPr>
              <a:t> 2020</a:t>
            </a:r>
            <a:r>
              <a:rPr lang="ko-KR" altLang="en-US" sz="2800" b="1" dirty="0">
                <a:solidFill>
                  <a:srgbClr val="1F4E79"/>
                </a:solidFill>
              </a:rPr>
              <a:t>년  </a:t>
            </a:r>
            <a:r>
              <a:rPr lang="en-US" altLang="ko-KR" sz="2800" b="1" dirty="0">
                <a:solidFill>
                  <a:srgbClr val="1F4E79"/>
                </a:solidFill>
              </a:rPr>
              <a:t>11</a:t>
            </a:r>
            <a:r>
              <a:rPr lang="ko-KR" altLang="en-US" sz="2800" b="1" dirty="0">
                <a:solidFill>
                  <a:srgbClr val="1F4E79"/>
                </a:solidFill>
              </a:rPr>
              <a:t>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71" y="5172209"/>
            <a:ext cx="960582" cy="960582"/>
          </a:xfrm>
          <a:prstGeom prst="rect">
            <a:avLst/>
          </a:prstGeom>
        </p:spPr>
      </p:pic>
      <p:sp>
        <p:nvSpPr>
          <p:cNvPr id="8" name="부제목 2"/>
          <p:cNvSpPr txBox="1">
            <a:spLocks/>
          </p:cNvSpPr>
          <p:nvPr/>
        </p:nvSpPr>
        <p:spPr>
          <a:xfrm>
            <a:off x="5711153" y="5067722"/>
            <a:ext cx="3362272" cy="116955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rgbClr val="1F4E7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산업보안학과</a:t>
            </a:r>
            <a:endParaRPr lang="en-US" altLang="ko-KR" sz="2000" b="1" dirty="0">
              <a:solidFill>
                <a:srgbClr val="1F4E7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3" y="3101329"/>
            <a:ext cx="7724951" cy="60561"/>
          </a:xfrm>
          <a:prstGeom prst="rect">
            <a:avLst/>
          </a:prstGeom>
        </p:spPr>
      </p:pic>
      <p:pic>
        <p:nvPicPr>
          <p:cNvPr id="9" name="Picture 2" descr="G:\산업보안학과\학교 로고\100주년 기념 엠블럼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2289" y="320707"/>
            <a:ext cx="1262063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91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1C3A635-EEE5-4DD0-AA58-16DA30B78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55071"/>
            <a:ext cx="5941101" cy="46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06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EAE4F-99FE-4D3D-B987-28B927DFB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48" y="1320927"/>
            <a:ext cx="6092656" cy="4708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918036D-BCD4-4487-9FD4-4D76324D02F5}"/>
              </a:ext>
            </a:extLst>
          </p:cNvPr>
          <p:cNvSpPr/>
          <p:nvPr/>
        </p:nvSpPr>
        <p:spPr>
          <a:xfrm>
            <a:off x="5796136" y="5589240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058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73C1B4-2970-47D0-9B8F-5A76752598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9068" r="16000" b="17240"/>
          <a:stretch/>
        </p:blipFill>
        <p:spPr>
          <a:xfrm>
            <a:off x="467544" y="998761"/>
            <a:ext cx="6485140" cy="4979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7E7E53-71FB-4C49-8CFC-8F39225ED98E}"/>
              </a:ext>
            </a:extLst>
          </p:cNvPr>
          <p:cNvSpPr/>
          <p:nvPr/>
        </p:nvSpPr>
        <p:spPr>
          <a:xfrm>
            <a:off x="1043608" y="4437112"/>
            <a:ext cx="3024336" cy="207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BA73F-E86C-46F2-B3A9-241FB3244814}"/>
              </a:ext>
            </a:extLst>
          </p:cNvPr>
          <p:cNvSpPr txBox="1"/>
          <p:nvPr/>
        </p:nvSpPr>
        <p:spPr>
          <a:xfrm>
            <a:off x="5940152" y="4540768"/>
            <a:ext cx="150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동의한 뒤 설치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412110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55A85-8A58-4552-8D42-AA087DD91A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999" r="5113" b="7152"/>
          <a:stretch/>
        </p:blipFill>
        <p:spPr>
          <a:xfrm>
            <a:off x="467544" y="1107724"/>
            <a:ext cx="8208912" cy="5134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F26942-678E-4BBD-A628-6209BFD86B83}"/>
              </a:ext>
            </a:extLst>
          </p:cNvPr>
          <p:cNvSpPr txBox="1"/>
          <p:nvPr/>
        </p:nvSpPr>
        <p:spPr>
          <a:xfrm>
            <a:off x="3819230" y="6428604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초기 화면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405004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CFC192-1C70-4D0D-AAE6-B4F47BDA76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6" t="20248" r="25957" b="24315"/>
          <a:stretch/>
        </p:blipFill>
        <p:spPr>
          <a:xfrm>
            <a:off x="539552" y="1350960"/>
            <a:ext cx="5453809" cy="415608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72F009D-762E-438E-B608-77EE62AD9143}"/>
              </a:ext>
            </a:extLst>
          </p:cNvPr>
          <p:cNvSpPr/>
          <p:nvPr/>
        </p:nvSpPr>
        <p:spPr>
          <a:xfrm rot="10800000">
            <a:off x="4499990" y="2420888"/>
            <a:ext cx="1368153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9A039-819E-42B5-99BE-CF2C9CB5932E}"/>
              </a:ext>
            </a:extLst>
          </p:cNvPr>
          <p:cNvSpPr txBox="1"/>
          <p:nvPr/>
        </p:nvSpPr>
        <p:spPr>
          <a:xfrm>
            <a:off x="6156176" y="234888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Educational </a:t>
            </a:r>
            <a:r>
              <a:rPr lang="ko-KR" altLang="en-US" dirty="0"/>
              <a:t>선택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425DF-9391-4EF6-9664-6CF2B8FE13E1}"/>
              </a:ext>
            </a:extLst>
          </p:cNvPr>
          <p:cNvSpPr txBox="1"/>
          <p:nvPr/>
        </p:nvSpPr>
        <p:spPr>
          <a:xfrm>
            <a:off x="6156176" y="3246525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자신의 정보로</a:t>
            </a:r>
            <a:endParaRPr lang="en-US" altLang="ko-KR" dirty="0"/>
          </a:p>
          <a:p>
            <a:r>
              <a:rPr lang="ko-KR" altLang="en-US" dirty="0"/>
              <a:t>빈칸 채운 후 회원가입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AD0B434-0F3B-403F-94D9-104E3E231C81}"/>
              </a:ext>
            </a:extLst>
          </p:cNvPr>
          <p:cNvSpPr/>
          <p:nvPr/>
        </p:nvSpPr>
        <p:spPr>
          <a:xfrm rot="10800000">
            <a:off x="5346879" y="4420514"/>
            <a:ext cx="1008111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6383B-4D58-40C7-AFE7-FA61D2DB08DD}"/>
              </a:ext>
            </a:extLst>
          </p:cNvPr>
          <p:cNvSpPr/>
          <p:nvPr/>
        </p:nvSpPr>
        <p:spPr>
          <a:xfrm flipV="1">
            <a:off x="3053259" y="3045673"/>
            <a:ext cx="792088" cy="200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B549A7-0E5E-4300-AED8-9FE2C962DE6B}"/>
              </a:ext>
            </a:extLst>
          </p:cNvPr>
          <p:cNvSpPr/>
          <p:nvPr/>
        </p:nvSpPr>
        <p:spPr>
          <a:xfrm flipV="1">
            <a:off x="3053259" y="3537845"/>
            <a:ext cx="792088" cy="200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0E38B3-EEC4-462F-A7B1-76E64A9080B8}"/>
              </a:ext>
            </a:extLst>
          </p:cNvPr>
          <p:cNvSpPr/>
          <p:nvPr/>
        </p:nvSpPr>
        <p:spPr>
          <a:xfrm>
            <a:off x="2915816" y="4365104"/>
            <a:ext cx="2304256" cy="430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3895863-AA10-42E1-8497-73A31D31A04A}"/>
              </a:ext>
            </a:extLst>
          </p:cNvPr>
          <p:cNvSpPr/>
          <p:nvPr/>
        </p:nvSpPr>
        <p:spPr>
          <a:xfrm rot="10800000">
            <a:off x="4985250" y="3171179"/>
            <a:ext cx="1008111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1522F-A963-467B-9530-DA5C60585336}"/>
              </a:ext>
            </a:extLst>
          </p:cNvPr>
          <p:cNvSpPr txBox="1"/>
          <p:nvPr/>
        </p:nvSpPr>
        <p:spPr>
          <a:xfrm>
            <a:off x="6565919" y="4426295"/>
            <a:ext cx="119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5A3B67-10D1-4730-904E-A2C681FE3613}"/>
              </a:ext>
            </a:extLst>
          </p:cNvPr>
          <p:cNvSpPr txBox="1"/>
          <p:nvPr/>
        </p:nvSpPr>
        <p:spPr>
          <a:xfrm>
            <a:off x="2184259" y="5665366"/>
            <a:ext cx="57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</a:t>
            </a:r>
            <a:r>
              <a:rPr lang="ko-KR" altLang="en-US" dirty="0"/>
              <a:t>자신이 사용하는 이메일 확인이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2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7F248D-245B-4861-AAA5-F7AB96BC6D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5" t="22795" r="29526" b="26060"/>
          <a:stretch/>
        </p:blipFill>
        <p:spPr>
          <a:xfrm>
            <a:off x="171450" y="789052"/>
            <a:ext cx="3744416" cy="29228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72F009D-762E-438E-B608-77EE62AD9143}"/>
              </a:ext>
            </a:extLst>
          </p:cNvPr>
          <p:cNvSpPr/>
          <p:nvPr/>
        </p:nvSpPr>
        <p:spPr>
          <a:xfrm>
            <a:off x="3203847" y="1670811"/>
            <a:ext cx="1368153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9A039-819E-42B5-99BE-CF2C9CB5932E}"/>
              </a:ext>
            </a:extLst>
          </p:cNvPr>
          <p:cNvSpPr txBox="1"/>
          <p:nvPr/>
        </p:nvSpPr>
        <p:spPr>
          <a:xfrm>
            <a:off x="4629705" y="167081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D2487-5E17-4DE6-B912-6DD598C6BE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t="18854" r="6688" b="15980"/>
          <a:stretch/>
        </p:blipFill>
        <p:spPr>
          <a:xfrm>
            <a:off x="3087582" y="2521892"/>
            <a:ext cx="5696694" cy="372418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D73C8FD-2454-4AAD-8658-B2BC0868430D}"/>
              </a:ext>
            </a:extLst>
          </p:cNvPr>
          <p:cNvSpPr/>
          <p:nvPr/>
        </p:nvSpPr>
        <p:spPr>
          <a:xfrm>
            <a:off x="2915816" y="4673083"/>
            <a:ext cx="2368203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7A83D3-87DC-4ABA-AA8B-77B397F52A7F}"/>
              </a:ext>
            </a:extLst>
          </p:cNvPr>
          <p:cNvSpPr txBox="1"/>
          <p:nvPr/>
        </p:nvSpPr>
        <p:spPr>
          <a:xfrm>
            <a:off x="1230448" y="470367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7E6B7A-B581-41B9-8884-6CB3AC9AC8AE}"/>
              </a:ext>
            </a:extLst>
          </p:cNvPr>
          <p:cNvSpPr/>
          <p:nvPr/>
        </p:nvSpPr>
        <p:spPr>
          <a:xfrm>
            <a:off x="5364088" y="4673083"/>
            <a:ext cx="1277344" cy="399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77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9A807-6728-4570-B236-454FF06EF3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9" t="8009" r="24468" b="42442"/>
          <a:stretch/>
        </p:blipFill>
        <p:spPr>
          <a:xfrm>
            <a:off x="257175" y="1029356"/>
            <a:ext cx="5142916" cy="28316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1DD487-A154-4E41-89A1-B19BF7D2B779}"/>
              </a:ext>
            </a:extLst>
          </p:cNvPr>
          <p:cNvSpPr/>
          <p:nvPr/>
        </p:nvSpPr>
        <p:spPr>
          <a:xfrm flipV="1">
            <a:off x="2411760" y="2148028"/>
            <a:ext cx="792088" cy="200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72F009D-762E-438E-B608-77EE62AD9143}"/>
              </a:ext>
            </a:extLst>
          </p:cNvPr>
          <p:cNvSpPr/>
          <p:nvPr/>
        </p:nvSpPr>
        <p:spPr>
          <a:xfrm>
            <a:off x="4841370" y="1618381"/>
            <a:ext cx="1368153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9A039-819E-42B5-99BE-CF2C9CB5932E}"/>
              </a:ext>
            </a:extLst>
          </p:cNvPr>
          <p:cNvSpPr txBox="1"/>
          <p:nvPr/>
        </p:nvSpPr>
        <p:spPr>
          <a:xfrm>
            <a:off x="6209523" y="165858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10055-4C61-4DFB-AB93-75819EA1B0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4747" r="16925" b="43700"/>
          <a:stretch/>
        </p:blipFill>
        <p:spPr>
          <a:xfrm>
            <a:off x="3449303" y="3453906"/>
            <a:ext cx="5184576" cy="237473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13CAA65-5023-4ECD-8CF8-761979DB6BBF}"/>
              </a:ext>
            </a:extLst>
          </p:cNvPr>
          <p:cNvSpPr/>
          <p:nvPr/>
        </p:nvSpPr>
        <p:spPr>
          <a:xfrm rot="10800000">
            <a:off x="2627784" y="4186610"/>
            <a:ext cx="1368153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65164-FD61-4EE4-9875-B56C76013CEF}"/>
              </a:ext>
            </a:extLst>
          </p:cNvPr>
          <p:cNvSpPr txBox="1"/>
          <p:nvPr/>
        </p:nvSpPr>
        <p:spPr>
          <a:xfrm>
            <a:off x="1248529" y="4186610"/>
            <a:ext cx="120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성공</a:t>
            </a:r>
          </a:p>
        </p:txBody>
      </p:sp>
    </p:spTree>
    <p:extLst>
      <p:ext uri="{BB962C8B-B14F-4D97-AF65-F5344CB8AC3E}">
        <p14:creationId xmlns:p14="http://schemas.microsoft.com/office/powerpoint/2010/main" val="73293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1DD487-A154-4E41-89A1-B19BF7D2B779}"/>
              </a:ext>
            </a:extLst>
          </p:cNvPr>
          <p:cNvSpPr/>
          <p:nvPr/>
        </p:nvSpPr>
        <p:spPr>
          <a:xfrm flipV="1">
            <a:off x="2411760" y="2148028"/>
            <a:ext cx="792088" cy="200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558" y="890346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DD7B3A-0FE1-44E3-92C9-8E981BC4DE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3000" r="5113" b="11432"/>
          <a:stretch/>
        </p:blipFill>
        <p:spPr>
          <a:xfrm>
            <a:off x="467544" y="1389983"/>
            <a:ext cx="8208912" cy="48902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245B8F-3FDB-459C-86DC-7DE1101BA07B}"/>
              </a:ext>
            </a:extLst>
          </p:cNvPr>
          <p:cNvSpPr/>
          <p:nvPr/>
        </p:nvSpPr>
        <p:spPr>
          <a:xfrm>
            <a:off x="1979712" y="2818893"/>
            <a:ext cx="1656184" cy="538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C4156FF-7433-4C2D-8FF8-505DCCA8FC4C}"/>
              </a:ext>
            </a:extLst>
          </p:cNvPr>
          <p:cNvSpPr/>
          <p:nvPr/>
        </p:nvSpPr>
        <p:spPr>
          <a:xfrm>
            <a:off x="3059832" y="1242508"/>
            <a:ext cx="432048" cy="149478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9AC013-FB21-47D3-9696-E9CA382E927A}"/>
              </a:ext>
            </a:extLst>
          </p:cNvPr>
          <p:cNvSpPr txBox="1"/>
          <p:nvPr/>
        </p:nvSpPr>
        <p:spPr>
          <a:xfrm>
            <a:off x="2923878" y="88783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클릭하여 새 프로젝트 시작</a:t>
            </a:r>
          </a:p>
        </p:txBody>
      </p:sp>
    </p:spTree>
    <p:extLst>
      <p:ext uri="{BB962C8B-B14F-4D97-AF65-F5344CB8AC3E}">
        <p14:creationId xmlns:p14="http://schemas.microsoft.com/office/powerpoint/2010/main" val="3812683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201E61-1EA2-4456-BD57-2F522E3AE903}"/>
              </a:ext>
            </a:extLst>
          </p:cNvPr>
          <p:cNvSpPr/>
          <p:nvPr/>
        </p:nvSpPr>
        <p:spPr>
          <a:xfrm>
            <a:off x="891732" y="2343896"/>
            <a:ext cx="7360536" cy="2170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dirty="0"/>
              <a:t>예제</a:t>
            </a:r>
            <a:r>
              <a:rPr kumimoji="1" lang="en-US" altLang="ko-KR" sz="4800" b="1" dirty="0"/>
              <a:t>1 – </a:t>
            </a:r>
            <a:r>
              <a:rPr kumimoji="1" lang="ko-KR" altLang="en-US" sz="4800" b="1" dirty="0"/>
              <a:t>데이터를 읽어와</a:t>
            </a:r>
            <a:r>
              <a:rPr kumimoji="1" lang="en-US" altLang="ko-KR" sz="4800" b="1" dirty="0"/>
              <a:t> </a:t>
            </a:r>
            <a:r>
              <a:rPr kumimoji="1" lang="ko-KR" altLang="en-US" sz="4800" b="1" dirty="0"/>
              <a:t>전처리하기</a:t>
            </a:r>
            <a:endParaRPr kumimoji="1"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87913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</a:t>
            </a:r>
            <a:r>
              <a:rPr lang="en-US" altLang="ko-KR" sz="2400" b="1" dirty="0">
                <a:solidFill>
                  <a:srgbClr val="002060"/>
                </a:solidFill>
              </a:rPr>
              <a:t>1. </a:t>
            </a:r>
            <a:r>
              <a:rPr lang="ko-KR" altLang="en-US" sz="2400" b="1" dirty="0">
                <a:solidFill>
                  <a:srgbClr val="002060"/>
                </a:solidFill>
              </a:rPr>
              <a:t>인터넷 가입</a:t>
            </a:r>
            <a:r>
              <a:rPr lang="en-US" altLang="ko-KR" sz="2400" b="1" dirty="0">
                <a:solidFill>
                  <a:srgbClr val="002060"/>
                </a:solidFill>
              </a:rPr>
              <a:t>/</a:t>
            </a:r>
            <a:r>
              <a:rPr lang="ko-KR" altLang="en-US" sz="2400" b="1" dirty="0">
                <a:solidFill>
                  <a:srgbClr val="002060"/>
                </a:solidFill>
              </a:rPr>
              <a:t>탈퇴 여부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A1580-BF5F-445E-8311-7895B22A5A12}"/>
              </a:ext>
            </a:extLst>
          </p:cNvPr>
          <p:cNvSpPr txBox="1"/>
          <p:nvPr/>
        </p:nvSpPr>
        <p:spPr>
          <a:xfrm>
            <a:off x="611560" y="5053181"/>
            <a:ext cx="82205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우리회사 인터넷을 사용하고 있는 사람들의 정보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우리회사 인터넷을 탈퇴한 사람들의 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663A90-72DF-432F-ACF4-46096F6CA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723" y="908720"/>
            <a:ext cx="4430709" cy="39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82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Agency FB" panose="020B0503020202020204" pitchFamily="34" charset="0"/>
              </a:rPr>
              <a:t>오늘 배울 것</a:t>
            </a:r>
            <a:r>
              <a:rPr lang="en-US" altLang="ko-KR" sz="2400" b="1" dirty="0">
                <a:solidFill>
                  <a:srgbClr val="002060"/>
                </a:solidFill>
                <a:latin typeface="Agency FB" panose="020B0503020202020204" pitchFamily="34" charset="0"/>
              </a:rPr>
              <a:t>!</a:t>
            </a:r>
            <a:endParaRPr lang="ko-KR" altLang="en-US" sz="2400" b="1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558" y="971144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22C00-DCEA-DE41-89A1-97AE9786A980}"/>
              </a:ext>
            </a:extLst>
          </p:cNvPr>
          <p:cNvSpPr txBox="1"/>
          <p:nvPr/>
        </p:nvSpPr>
        <p:spPr>
          <a:xfrm>
            <a:off x="1192466" y="2204864"/>
            <a:ext cx="6631175" cy="2135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3600" b="1" dirty="0" err="1"/>
              <a:t>Rapidminer</a:t>
            </a:r>
            <a:r>
              <a:rPr kumimoji="1" lang="en-US" altLang="ko-KR" sz="3600" b="1" dirty="0"/>
              <a:t> </a:t>
            </a:r>
            <a:r>
              <a:rPr kumimoji="1" lang="ko-KR" altLang="en-US" sz="3600" b="1" dirty="0"/>
              <a:t>설치하기</a:t>
            </a:r>
            <a:endParaRPr kumimoji="1" lang="en-US" altLang="ko-KR" sz="3600" b="1" dirty="0"/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3600" b="1" dirty="0"/>
              <a:t>실습</a:t>
            </a:r>
            <a:r>
              <a:rPr kumimoji="1" lang="en-US" altLang="ko-KR" sz="3600" b="1" dirty="0"/>
              <a:t>1 – </a:t>
            </a:r>
            <a:r>
              <a:rPr kumimoji="1" lang="ko-KR" altLang="en-US" sz="3600" b="1" dirty="0"/>
              <a:t>데이터를 </a:t>
            </a:r>
            <a:r>
              <a:rPr kumimoji="1" lang="ko-KR" altLang="en-US" sz="3600" b="1" dirty="0" err="1"/>
              <a:t>읽어오기</a:t>
            </a:r>
            <a:endParaRPr kumimoji="1"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836571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28D1-5FDD-407B-BF78-4FEC1EF7F8A0}"/>
              </a:ext>
            </a:extLst>
          </p:cNvPr>
          <p:cNvSpPr txBox="1"/>
          <p:nvPr/>
        </p:nvSpPr>
        <p:spPr>
          <a:xfrm>
            <a:off x="628650" y="3136612"/>
            <a:ext cx="788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+mn-ea"/>
              </a:rPr>
              <a:t>데이터가 어떻게 생겼는지 확인해보자</a:t>
            </a:r>
            <a:endParaRPr lang="en-US" altLang="ko-KR" sz="3200" b="1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</a:t>
            </a:r>
            <a:r>
              <a:rPr lang="en-US" altLang="ko-KR" sz="2400" b="1" dirty="0">
                <a:solidFill>
                  <a:srgbClr val="002060"/>
                </a:solidFill>
              </a:rPr>
              <a:t>1. </a:t>
            </a:r>
            <a:r>
              <a:rPr lang="ko-KR" altLang="en-US" sz="2400" b="1" dirty="0">
                <a:solidFill>
                  <a:srgbClr val="002060"/>
                </a:solidFill>
              </a:rPr>
              <a:t>인터넷 가입</a:t>
            </a:r>
            <a:r>
              <a:rPr lang="en-US" altLang="ko-KR" sz="2400" b="1" dirty="0">
                <a:solidFill>
                  <a:srgbClr val="002060"/>
                </a:solidFill>
              </a:rPr>
              <a:t>/</a:t>
            </a:r>
            <a:r>
              <a:rPr lang="ko-KR" altLang="en-US" sz="2400" b="1" dirty="0">
                <a:solidFill>
                  <a:srgbClr val="002060"/>
                </a:solidFill>
              </a:rPr>
              <a:t>탈퇴 여부 데이터</a:t>
            </a:r>
          </a:p>
        </p:txBody>
      </p:sp>
    </p:spTree>
    <p:extLst>
      <p:ext uri="{BB962C8B-B14F-4D97-AF65-F5344CB8AC3E}">
        <p14:creationId xmlns:p14="http://schemas.microsoft.com/office/powerpoint/2010/main" val="420485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A40A7E6-1E5D-40D5-ACEB-9482FFCAF2DD}"/>
              </a:ext>
            </a:extLst>
          </p:cNvPr>
          <p:cNvCxnSpPr>
            <a:cxnSpLocks/>
          </p:cNvCxnSpPr>
          <p:nvPr/>
        </p:nvCxnSpPr>
        <p:spPr>
          <a:xfrm flipV="1">
            <a:off x="2690684" y="2120460"/>
            <a:ext cx="4104456" cy="2058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70A64F1-8A62-4B95-9C82-C779801F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" y="1089807"/>
            <a:ext cx="9144000" cy="49797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2E3B48-1B18-4B9D-85DB-85EF826BB0F6}"/>
              </a:ext>
            </a:extLst>
          </p:cNvPr>
          <p:cNvSpPr/>
          <p:nvPr/>
        </p:nvSpPr>
        <p:spPr>
          <a:xfrm>
            <a:off x="11410" y="3777849"/>
            <a:ext cx="1680270" cy="2200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5DDEF1-D8C1-4D2E-A68D-7A74FA899C8A}"/>
              </a:ext>
            </a:extLst>
          </p:cNvPr>
          <p:cNvSpPr/>
          <p:nvPr/>
        </p:nvSpPr>
        <p:spPr>
          <a:xfrm>
            <a:off x="11410" y="1472941"/>
            <a:ext cx="1680270" cy="2200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B9E20-0FE8-4685-AF3C-97CD43BA9D9F}"/>
              </a:ext>
            </a:extLst>
          </p:cNvPr>
          <p:cNvSpPr txBox="1"/>
          <p:nvPr/>
        </p:nvSpPr>
        <p:spPr>
          <a:xfrm>
            <a:off x="1763688" y="212046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자료 저장소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C06106-EF6F-402C-BD56-5C5136E766DB}"/>
              </a:ext>
            </a:extLst>
          </p:cNvPr>
          <p:cNvSpPr txBox="1"/>
          <p:nvPr/>
        </p:nvSpPr>
        <p:spPr>
          <a:xfrm>
            <a:off x="1763688" y="4469973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박스 연산 추가</a:t>
            </a:r>
            <a:br>
              <a:rPr lang="en-US" altLang="ko-KR" dirty="0"/>
            </a:br>
            <a:r>
              <a:rPr lang="en-US" altLang="ko-KR" dirty="0"/>
              <a:t>Ex)read excel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69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469A43-B444-4E45-8A83-E02C8D5D1657}"/>
              </a:ext>
            </a:extLst>
          </p:cNvPr>
          <p:cNvGrpSpPr/>
          <p:nvPr/>
        </p:nvGrpSpPr>
        <p:grpSpPr>
          <a:xfrm>
            <a:off x="1081504" y="1246314"/>
            <a:ext cx="6962775" cy="4857750"/>
            <a:chOff x="1090612" y="1000125"/>
            <a:chExt cx="6962775" cy="48577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D2D0CE-FCE9-4771-9448-6203C3B3B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612" y="1000125"/>
              <a:ext cx="6962775" cy="4857750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BA40A7E6-1E5D-40D5-ACEB-9482FFCAF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1874271"/>
              <a:ext cx="4104456" cy="2058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374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720F6D-E433-47A0-9C0A-EC1EC3742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48" y="1196752"/>
            <a:ext cx="7774381" cy="4464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4CCAA4-2B99-4176-AE68-B96DCF352666}"/>
              </a:ext>
            </a:extLst>
          </p:cNvPr>
          <p:cNvSpPr/>
          <p:nvPr/>
        </p:nvSpPr>
        <p:spPr>
          <a:xfrm>
            <a:off x="4114800" y="2780928"/>
            <a:ext cx="394335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1A9FA8-D50A-42D9-9EE4-D60252642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23" y="971652"/>
            <a:ext cx="7886700" cy="51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89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3A75B8-0165-4E8A-B429-BA9114837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3" y="814184"/>
            <a:ext cx="8847421" cy="56284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06F6C0-41C8-4A0D-A4F7-DE5F8D8A9091}"/>
              </a:ext>
            </a:extLst>
          </p:cNvPr>
          <p:cNvSpPr/>
          <p:nvPr/>
        </p:nvSpPr>
        <p:spPr>
          <a:xfrm>
            <a:off x="395536" y="1092499"/>
            <a:ext cx="576064" cy="338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54240-9A8A-43B7-B1A0-ADDCA1B511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406" y="1072796"/>
            <a:ext cx="7627193" cy="45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EA4313-9EA6-447F-9D3C-464D4EEB57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565" y="1061061"/>
            <a:ext cx="8609899" cy="445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2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B2F8C9-490E-481D-AB04-4ABE68996E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58" y="998761"/>
            <a:ext cx="9144000" cy="48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06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C85A30-7835-43FB-872C-CFFE06C2EC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62" y="978343"/>
            <a:ext cx="8692476" cy="453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201E61-1EA2-4456-BD57-2F522E3AE903}"/>
              </a:ext>
            </a:extLst>
          </p:cNvPr>
          <p:cNvSpPr/>
          <p:nvPr/>
        </p:nvSpPr>
        <p:spPr>
          <a:xfrm>
            <a:off x="163792" y="2366786"/>
            <a:ext cx="8816416" cy="1062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4800" b="1" dirty="0" err="1"/>
              <a:t>Rapidminer</a:t>
            </a:r>
            <a:r>
              <a:rPr kumimoji="1" lang="en-US" altLang="ko-KR" sz="4800" b="1" dirty="0"/>
              <a:t> </a:t>
            </a:r>
            <a:r>
              <a:rPr kumimoji="1" lang="ko-KR" altLang="en-US" sz="4800" b="1" dirty="0"/>
              <a:t>설치하기</a:t>
            </a:r>
            <a:endParaRPr kumimoji="1"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4063697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791BC-E757-4322-A2F0-7D66F6D8198E}"/>
              </a:ext>
            </a:extLst>
          </p:cNvPr>
          <p:cNvSpPr txBox="1"/>
          <p:nvPr/>
        </p:nvSpPr>
        <p:spPr>
          <a:xfrm>
            <a:off x="395536" y="1092219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결측값</a:t>
            </a:r>
            <a:r>
              <a:rPr lang="ko-KR" altLang="en-US" dirty="0"/>
              <a:t> 제거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278E5D-C23A-4A1E-82C1-5E0AA4E1D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1"/>
          <a:stretch/>
        </p:blipFill>
        <p:spPr>
          <a:xfrm>
            <a:off x="1143000" y="1598777"/>
            <a:ext cx="6741368" cy="1514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3F188-1305-4459-8853-E47B440BC37E}"/>
              </a:ext>
            </a:extLst>
          </p:cNvPr>
          <p:cNvSpPr txBox="1"/>
          <p:nvPr/>
        </p:nvSpPr>
        <p:spPr>
          <a:xfrm>
            <a:off x="395536" y="3445857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공백 제거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D09BD9-3DB1-4F8F-8C64-E2C5F7C49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889"/>
          <a:stretch/>
        </p:blipFill>
        <p:spPr>
          <a:xfrm>
            <a:off x="1619672" y="3900545"/>
            <a:ext cx="5525525" cy="2264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52EC33-852A-4735-902F-16BA124E0DE6}"/>
              </a:ext>
            </a:extLst>
          </p:cNvPr>
          <p:cNvSpPr/>
          <p:nvPr/>
        </p:nvSpPr>
        <p:spPr>
          <a:xfrm>
            <a:off x="5940152" y="2780928"/>
            <a:ext cx="9664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3DCE3-DC30-4FC1-AF7B-DC380255EC23}"/>
              </a:ext>
            </a:extLst>
          </p:cNvPr>
          <p:cNvSpPr/>
          <p:nvPr/>
        </p:nvSpPr>
        <p:spPr>
          <a:xfrm>
            <a:off x="2600325" y="5648844"/>
            <a:ext cx="1467619" cy="228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42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791BC-E757-4322-A2F0-7D66F6D8198E}"/>
              </a:ext>
            </a:extLst>
          </p:cNvPr>
          <p:cNvSpPr txBox="1"/>
          <p:nvPr/>
        </p:nvSpPr>
        <p:spPr>
          <a:xfrm>
            <a:off x="395536" y="1092219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중복값</a:t>
            </a:r>
            <a:r>
              <a:rPr lang="ko-KR" altLang="en-US" dirty="0"/>
              <a:t> 제거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3F188-1305-4459-8853-E47B440BC37E}"/>
              </a:ext>
            </a:extLst>
          </p:cNvPr>
          <p:cNvSpPr txBox="1"/>
          <p:nvPr/>
        </p:nvSpPr>
        <p:spPr>
          <a:xfrm>
            <a:off x="395536" y="3445857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오타 제거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D09BD9-3DB1-4F8F-8C64-E2C5F7C49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889"/>
          <a:stretch/>
        </p:blipFill>
        <p:spPr>
          <a:xfrm>
            <a:off x="1619672" y="3900545"/>
            <a:ext cx="5525525" cy="2264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CE724-E4ED-42C2-86C5-1BA3BEAB19AC}"/>
              </a:ext>
            </a:extLst>
          </p:cNvPr>
          <p:cNvSpPr/>
          <p:nvPr/>
        </p:nvSpPr>
        <p:spPr>
          <a:xfrm>
            <a:off x="2600325" y="5904777"/>
            <a:ext cx="1467619" cy="260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B7D0F-11E1-4BC4-9D6D-E267D4472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59" y="1834141"/>
            <a:ext cx="76009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>
                <a:solidFill>
                  <a:srgbClr val="002060"/>
                </a:solidFill>
              </a:rPr>
              <a:t>공백 제거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BDBEEB-EC3B-4E00-A8A5-CCDC24D27A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716" y="998760"/>
            <a:ext cx="8066716" cy="53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9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>
                <a:solidFill>
                  <a:srgbClr val="002060"/>
                </a:solidFill>
              </a:rPr>
              <a:t>공백 제거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641E26-3329-4E43-B82C-49978E53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504" y="1030500"/>
            <a:ext cx="6658904" cy="22863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159A7B-FE86-4E8D-99D6-AA5024A2F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504" y="3907039"/>
            <a:ext cx="6649378" cy="2238687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94EC757-05D6-4EBF-BC3F-EE01F87774DB}"/>
              </a:ext>
            </a:extLst>
          </p:cNvPr>
          <p:cNvSpPr/>
          <p:nvPr/>
        </p:nvSpPr>
        <p:spPr>
          <a:xfrm>
            <a:off x="4747689" y="3432395"/>
            <a:ext cx="402617" cy="40603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226F57-8FDC-4DF5-969D-691ADA0DBFB1}"/>
              </a:ext>
            </a:extLst>
          </p:cNvPr>
          <p:cNvSpPr txBox="1"/>
          <p:nvPr/>
        </p:nvSpPr>
        <p:spPr>
          <a:xfrm>
            <a:off x="179512" y="1988993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공백제거 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C9A9F-2805-4FFC-A276-600C72B981B8}"/>
              </a:ext>
            </a:extLst>
          </p:cNvPr>
          <p:cNvSpPr txBox="1"/>
          <p:nvPr/>
        </p:nvSpPr>
        <p:spPr>
          <a:xfrm>
            <a:off x="179512" y="4841716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공백제거 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403A07-5B93-48EB-8582-61A604985C85}"/>
              </a:ext>
            </a:extLst>
          </p:cNvPr>
          <p:cNvSpPr/>
          <p:nvPr/>
        </p:nvSpPr>
        <p:spPr>
          <a:xfrm>
            <a:off x="3449302" y="2127578"/>
            <a:ext cx="9786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991750-7FEC-41D1-81E0-4C590C7D19DE}"/>
              </a:ext>
            </a:extLst>
          </p:cNvPr>
          <p:cNvSpPr/>
          <p:nvPr/>
        </p:nvSpPr>
        <p:spPr>
          <a:xfrm>
            <a:off x="3491880" y="5003884"/>
            <a:ext cx="9786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46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9EBFFB-BB67-41F9-8FF2-FD3076FFC8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96" y="998761"/>
            <a:ext cx="8085792" cy="55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7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4B9A15-9D3A-4089-8CF6-74B29E9DD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6" y="998761"/>
            <a:ext cx="7419975" cy="55911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4B2DBEC-0123-45BB-9689-54AC1E0B0568}"/>
              </a:ext>
            </a:extLst>
          </p:cNvPr>
          <p:cNvSpPr/>
          <p:nvPr/>
        </p:nvSpPr>
        <p:spPr>
          <a:xfrm>
            <a:off x="1979712" y="4005064"/>
            <a:ext cx="1800200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8730D5B-CA70-4F5D-B430-8E5D2514A0F9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1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7A39BE-531D-4D8C-9CF1-05B539E2D2D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998761"/>
            <a:ext cx="7203460" cy="51565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1934C5-12E2-42FF-9BD9-BF0A519800A1}"/>
              </a:ext>
            </a:extLst>
          </p:cNvPr>
          <p:cNvSpPr/>
          <p:nvPr/>
        </p:nvSpPr>
        <p:spPr>
          <a:xfrm>
            <a:off x="539552" y="5973641"/>
            <a:ext cx="864096" cy="181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44F663E-FA21-4C7E-A5D9-CB15020F622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017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44F663E-FA21-4C7E-A5D9-CB15020F622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0345DA-3561-4698-8106-C9D10D26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620" y="1089807"/>
            <a:ext cx="6639852" cy="2238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27C9B7-7C3F-41DE-903A-D1ADABFC4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620" y="3977924"/>
            <a:ext cx="6639852" cy="2276793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BC094E6-1115-4BDF-AB39-9134A2B5AC1B}"/>
              </a:ext>
            </a:extLst>
          </p:cNvPr>
          <p:cNvSpPr/>
          <p:nvPr/>
        </p:nvSpPr>
        <p:spPr>
          <a:xfrm>
            <a:off x="5365703" y="3467009"/>
            <a:ext cx="402617" cy="40603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1B0BA-06DA-4C6C-AA86-F0994CD28855}"/>
              </a:ext>
            </a:extLst>
          </p:cNvPr>
          <p:cNvSpPr txBox="1"/>
          <p:nvPr/>
        </p:nvSpPr>
        <p:spPr>
          <a:xfrm>
            <a:off x="275935" y="1934344"/>
            <a:ext cx="173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 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13B41-BC77-44E5-AA8F-9E664A50FCAA}"/>
              </a:ext>
            </a:extLst>
          </p:cNvPr>
          <p:cNvSpPr txBox="1"/>
          <p:nvPr/>
        </p:nvSpPr>
        <p:spPr>
          <a:xfrm>
            <a:off x="247814" y="4781793"/>
            <a:ext cx="173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  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59F167-ACBB-442D-B736-4F428219A0BB}"/>
              </a:ext>
            </a:extLst>
          </p:cNvPr>
          <p:cNvSpPr/>
          <p:nvPr/>
        </p:nvSpPr>
        <p:spPr>
          <a:xfrm>
            <a:off x="2163480" y="2788920"/>
            <a:ext cx="6656992" cy="287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811529-9539-4406-9E4C-61109EA9D227}"/>
              </a:ext>
            </a:extLst>
          </p:cNvPr>
          <p:cNvSpPr txBox="1"/>
          <p:nvPr/>
        </p:nvSpPr>
        <p:spPr>
          <a:xfrm>
            <a:off x="1587416" y="27684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제거</a:t>
            </a:r>
          </a:p>
        </p:txBody>
      </p:sp>
    </p:spTree>
    <p:extLst>
      <p:ext uri="{BB962C8B-B14F-4D97-AF65-F5344CB8AC3E}">
        <p14:creationId xmlns:p14="http://schemas.microsoft.com/office/powerpoint/2010/main" val="108460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 err="1">
                <a:solidFill>
                  <a:srgbClr val="002060"/>
                </a:solidFill>
              </a:rPr>
              <a:t>중복값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2EEFC7-4B08-45FE-AB89-C7962AFB9E6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84" y="1039899"/>
            <a:ext cx="7089994" cy="5311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49CCAD-7098-4C78-BE09-D49A8AAC8DDA}"/>
              </a:ext>
            </a:extLst>
          </p:cNvPr>
          <p:cNvSpPr txBox="1"/>
          <p:nvPr/>
        </p:nvSpPr>
        <p:spPr>
          <a:xfrm>
            <a:off x="3635896" y="278092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값이 동일한 행은 제거한다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2796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 err="1">
                <a:solidFill>
                  <a:srgbClr val="002060"/>
                </a:solidFill>
              </a:rPr>
              <a:t>중복값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D6FA4F-6F47-401E-B2C9-785884EC2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36" y="1431105"/>
            <a:ext cx="6754168" cy="1467055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D212DEA-90DE-4FA8-AF45-49491B26C774}"/>
              </a:ext>
            </a:extLst>
          </p:cNvPr>
          <p:cNvSpPr/>
          <p:nvPr/>
        </p:nvSpPr>
        <p:spPr>
          <a:xfrm>
            <a:off x="4356911" y="3284984"/>
            <a:ext cx="402617" cy="40603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E8F88C-2E0D-4F4A-B512-AFA8EED21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36" y="4167409"/>
            <a:ext cx="6697010" cy="141942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2D890C-F550-4F09-8017-E36790A54E76}"/>
              </a:ext>
            </a:extLst>
          </p:cNvPr>
          <p:cNvSpPr/>
          <p:nvPr/>
        </p:nvSpPr>
        <p:spPr>
          <a:xfrm>
            <a:off x="1221154" y="1988840"/>
            <a:ext cx="6656992" cy="601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0EBA29-EF6F-464D-8224-D8CCFE04CD04}"/>
              </a:ext>
            </a:extLst>
          </p:cNvPr>
          <p:cNvSpPr/>
          <p:nvPr/>
        </p:nvSpPr>
        <p:spPr>
          <a:xfrm>
            <a:off x="1201145" y="4720133"/>
            <a:ext cx="6656992" cy="293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66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F621C2C-01F2-44CC-8937-0C67FD8F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5" y="1052735"/>
            <a:ext cx="8897931" cy="52988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9F483-9344-4EAA-998A-A5CB4BBD22F6}"/>
              </a:ext>
            </a:extLst>
          </p:cNvPr>
          <p:cNvSpPr txBox="1"/>
          <p:nvPr/>
        </p:nvSpPr>
        <p:spPr>
          <a:xfrm>
            <a:off x="1877801" y="1128406"/>
            <a:ext cx="269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구글 </a:t>
            </a:r>
            <a:r>
              <a:rPr lang="en-US" altLang="ko-KR" b="1" dirty="0"/>
              <a:t>-&gt; </a:t>
            </a:r>
            <a:r>
              <a:rPr lang="en-US" altLang="ko-KR" b="1" dirty="0" err="1"/>
              <a:t>rapidminer</a:t>
            </a:r>
            <a:r>
              <a:rPr lang="en-US" altLang="ko-KR" b="1" dirty="0"/>
              <a:t> </a:t>
            </a:r>
            <a:r>
              <a:rPr lang="ko-KR" altLang="en-US" b="1" dirty="0"/>
              <a:t>검색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2F0A448-93F5-4D3E-A4AE-F4707945C9B5}"/>
              </a:ext>
            </a:extLst>
          </p:cNvPr>
          <p:cNvSpPr/>
          <p:nvPr/>
        </p:nvSpPr>
        <p:spPr>
          <a:xfrm>
            <a:off x="35496" y="3934582"/>
            <a:ext cx="1183557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217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>
                <a:solidFill>
                  <a:srgbClr val="002060"/>
                </a:solidFill>
              </a:rPr>
              <a:t>오타정정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6A2A40-9B1C-4E1B-9786-CB332AB889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49" y="998760"/>
            <a:ext cx="8273570" cy="52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61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D62CCE-D6EF-458F-A8D7-9703E6C500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1224305"/>
            <a:ext cx="8419281" cy="40599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2B3CC58-DE83-47A5-BA7E-7BE53963E5EC}"/>
              </a:ext>
            </a:extLst>
          </p:cNvPr>
          <p:cNvSpPr/>
          <p:nvPr/>
        </p:nvSpPr>
        <p:spPr>
          <a:xfrm>
            <a:off x="5292080" y="3356992"/>
            <a:ext cx="331236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530AF00-BF13-4C4C-9097-E3DF39F3EB9C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860032" y="4149080"/>
            <a:ext cx="2088232" cy="165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thinking-face_1f914-9.png">
            <a:extLst>
              <a:ext uri="{FF2B5EF4-FFF2-40B4-BE49-F238E27FC236}">
                <a16:creationId xmlns:a16="http://schemas.microsoft.com/office/drawing/2014/main" id="{FA8FF2A1-490D-4356-AC38-1715382E0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0096" y="4654799"/>
            <a:ext cx="1709936" cy="17099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B103098-E6DE-4781-91A7-37BC9B3F652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>
                <a:solidFill>
                  <a:srgbClr val="002060"/>
                </a:solidFill>
              </a:rPr>
              <a:t>오타정정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D43898-913F-4A31-AEBC-360719F80D90}"/>
              </a:ext>
            </a:extLst>
          </p:cNvPr>
          <p:cNvSpPr/>
          <p:nvPr/>
        </p:nvSpPr>
        <p:spPr>
          <a:xfrm>
            <a:off x="5328044" y="1825805"/>
            <a:ext cx="331236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575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D23BB-23B4-41C9-874E-D737FFBB25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41" y="980721"/>
            <a:ext cx="6585809" cy="47525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140BA9-8D64-40C2-97CB-4909FAA6A8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1"/>
          <a:stretch/>
        </p:blipFill>
        <p:spPr>
          <a:xfrm>
            <a:off x="7191077" y="4482545"/>
            <a:ext cx="1641513" cy="150472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2B8BEFA-8C39-4922-8B98-20AF5A73812A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71800" y="4077072"/>
            <a:ext cx="4419277" cy="115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5F71A50E-F15A-48BB-B43F-A97A853CF567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>
                <a:solidFill>
                  <a:srgbClr val="002060"/>
                </a:solidFill>
              </a:rPr>
              <a:t>오타정정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365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 err="1">
                <a:solidFill>
                  <a:srgbClr val="002060"/>
                </a:solidFill>
              </a:rPr>
              <a:t>정규식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01D211-A035-4CFF-A723-3E2B6D7544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9" y="979054"/>
            <a:ext cx="4176464" cy="549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C6CA5A-5740-4D47-9686-E7EFDDB743EE}"/>
              </a:ext>
            </a:extLst>
          </p:cNvPr>
          <p:cNvSpPr txBox="1"/>
          <p:nvPr/>
        </p:nvSpPr>
        <p:spPr>
          <a:xfrm>
            <a:off x="467544" y="334517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ngsanaUPC" panose="02020603050405020304" pitchFamily="18" charset="-34"/>
                <a:cs typeface="AngsanaUPC" panose="02020603050405020304" pitchFamily="18" charset="-34"/>
              </a:rPr>
              <a:t>male</a:t>
            </a:r>
            <a:endParaRPr lang="ko-KR" alt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7E16D-47A4-4921-BC3C-D507A7FA4DAA}"/>
              </a:ext>
            </a:extLst>
          </p:cNvPr>
          <p:cNvSpPr txBox="1"/>
          <p:nvPr/>
        </p:nvSpPr>
        <p:spPr>
          <a:xfrm>
            <a:off x="4667992" y="1479525"/>
            <a:ext cx="4368504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정규식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en-US" altLang="ko-KR" sz="2000" dirty="0"/>
              <a:t>[]: </a:t>
            </a:r>
            <a:r>
              <a:rPr lang="ko-KR" altLang="en-US" sz="2000" dirty="0"/>
              <a:t>문자 클래스</a:t>
            </a:r>
            <a:endParaRPr lang="en-US" altLang="ko-KR" sz="2000" dirty="0"/>
          </a:p>
          <a:p>
            <a:r>
              <a:rPr lang="ko-KR" altLang="en-US" sz="2000" dirty="0"/>
              <a:t>문자 클래스 안에 들어가 있는 문자는 </a:t>
            </a:r>
            <a:endParaRPr lang="en-US" altLang="ko-KR" sz="2000" dirty="0"/>
          </a:p>
          <a:p>
            <a:r>
              <a:rPr lang="ko-KR" altLang="en-US" sz="2000" dirty="0"/>
              <a:t>그 바깥에서 하나의 문자로 취급된다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\b : </a:t>
            </a:r>
            <a:r>
              <a:rPr lang="ko-KR" altLang="en-US" sz="2000" dirty="0"/>
              <a:t>문자와 공백 사이를 의미한다</a:t>
            </a:r>
            <a:r>
              <a:rPr lang="en-US" altLang="ko-KR" sz="2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70C2F-F9F0-473C-9A23-DCF888F9ACE0}"/>
              </a:ext>
            </a:extLst>
          </p:cNvPr>
          <p:cNvSpPr txBox="1"/>
          <p:nvPr/>
        </p:nvSpPr>
        <p:spPr>
          <a:xfrm>
            <a:off x="4643046" y="4005064"/>
            <a:ext cx="321113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ko-KR" altLang="en-US" b="1" dirty="0"/>
              <a:t>해석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\b[m]\b :  </a:t>
            </a:r>
            <a:r>
              <a:rPr lang="ko-KR" altLang="en-US" dirty="0"/>
              <a:t>공백</a:t>
            </a:r>
            <a:r>
              <a:rPr lang="en-US" altLang="ko-KR" dirty="0"/>
              <a:t>+ m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공백 </a:t>
            </a:r>
            <a:endParaRPr lang="en-US" altLang="ko-KR" dirty="0"/>
          </a:p>
          <a:p>
            <a:r>
              <a:rPr lang="ko-KR" altLang="en-US" dirty="0"/>
              <a:t> 과 일치하는 데이터를 찾아서 </a:t>
            </a:r>
            <a:endParaRPr lang="en-US" altLang="ko-KR" dirty="0"/>
          </a:p>
          <a:p>
            <a:r>
              <a:rPr lang="en-US" altLang="ko-KR" dirty="0"/>
              <a:t>male </a:t>
            </a:r>
            <a:r>
              <a:rPr lang="ko-KR" altLang="en-US" dirty="0"/>
              <a:t>로 바꾸어라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DA7F46-4ECC-44F3-B881-99774E189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08" y="2132856"/>
            <a:ext cx="8750696" cy="295232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9FE1904-5919-425B-83E9-AF03B8340559}"/>
              </a:ext>
            </a:extLst>
          </p:cNvPr>
          <p:cNvSpPr/>
          <p:nvPr/>
        </p:nvSpPr>
        <p:spPr>
          <a:xfrm>
            <a:off x="7245232" y="2611574"/>
            <a:ext cx="1625836" cy="1224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069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136970-B6FB-43E0-A887-50DDB8BB7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09" y="1809524"/>
            <a:ext cx="8459381" cy="32389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FCC143C-E4BE-46B9-AD7B-A60AC5BDDAAD}"/>
              </a:ext>
            </a:extLst>
          </p:cNvPr>
          <p:cNvSpPr/>
          <p:nvPr/>
        </p:nvSpPr>
        <p:spPr>
          <a:xfrm>
            <a:off x="7377842" y="3615857"/>
            <a:ext cx="1625836" cy="1224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5036AC7-5ED7-410B-A088-04BED4AEAD39}"/>
              </a:ext>
            </a:extLst>
          </p:cNvPr>
          <p:cNvSpPr/>
          <p:nvPr/>
        </p:nvSpPr>
        <p:spPr>
          <a:xfrm>
            <a:off x="7338168" y="1844824"/>
            <a:ext cx="1625836" cy="1224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34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-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 </a:t>
            </a:r>
            <a:r>
              <a:rPr lang="en-US" altLang="ko-KR" sz="2400" b="1" dirty="0">
                <a:solidFill>
                  <a:srgbClr val="002060"/>
                </a:solidFill>
              </a:rPr>
              <a:t>Filter Examples(2)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A699BA-9804-4C33-AFCE-EE0324EC01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915" y="970294"/>
            <a:ext cx="5813848" cy="437106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C42568A-E7B2-4056-829C-2423F3A13773}"/>
              </a:ext>
            </a:extLst>
          </p:cNvPr>
          <p:cNvSpPr/>
          <p:nvPr/>
        </p:nvSpPr>
        <p:spPr>
          <a:xfrm>
            <a:off x="174822" y="1484784"/>
            <a:ext cx="2957017" cy="994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723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2416F-E17E-48E1-94EF-18DCE64E1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483" y="980728"/>
            <a:ext cx="6209033" cy="52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12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-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 </a:t>
            </a:r>
            <a:r>
              <a:rPr lang="en-US" altLang="ko-KR" sz="2400" b="1" dirty="0">
                <a:solidFill>
                  <a:srgbClr val="002060"/>
                </a:solidFill>
              </a:rPr>
              <a:t>Filter Examples(3)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E59A8F-3F57-4CB6-A000-09A0E6A37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96" y="983134"/>
            <a:ext cx="7421011" cy="557290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B5C342C-C569-4DF7-879C-78FA17E171D3}"/>
              </a:ext>
            </a:extLst>
          </p:cNvPr>
          <p:cNvSpPr/>
          <p:nvPr/>
        </p:nvSpPr>
        <p:spPr>
          <a:xfrm>
            <a:off x="180021" y="1686994"/>
            <a:ext cx="3671899" cy="994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368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0276D-F5E9-4C48-AA5B-AC28A8D0F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866423"/>
            <a:ext cx="5760639" cy="54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6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5E84B-E63B-406E-8625-A2A27FF87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8486"/>
            <a:ext cx="9144000" cy="519882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0B6B567-2F1B-444E-9AB0-981E72342964}"/>
              </a:ext>
            </a:extLst>
          </p:cNvPr>
          <p:cNvSpPr/>
          <p:nvPr/>
        </p:nvSpPr>
        <p:spPr>
          <a:xfrm>
            <a:off x="3635896" y="2924944"/>
            <a:ext cx="1728192" cy="1944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625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- churn label </a:t>
            </a:r>
            <a:r>
              <a:rPr lang="ko-KR" altLang="en-US" sz="2400" b="1" dirty="0">
                <a:solidFill>
                  <a:srgbClr val="002060"/>
                </a:solidFill>
              </a:rPr>
              <a:t>정하기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99B0C4-B14B-4434-8DE8-B6D7823C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918459"/>
            <a:ext cx="8064896" cy="33947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0C51479-76EE-403E-BA56-7A7AB039894C}"/>
              </a:ext>
            </a:extLst>
          </p:cNvPr>
          <p:cNvSpPr/>
          <p:nvPr/>
        </p:nvSpPr>
        <p:spPr>
          <a:xfrm>
            <a:off x="7480428" y="2109130"/>
            <a:ext cx="1052012" cy="887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94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- churn label </a:t>
            </a:r>
            <a:r>
              <a:rPr lang="ko-KR" altLang="en-US" sz="2400" b="1" dirty="0">
                <a:solidFill>
                  <a:srgbClr val="002060"/>
                </a:solidFill>
              </a:rPr>
              <a:t>정하기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624949-0E4B-42B3-8951-22A5ACA4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760" y="904361"/>
            <a:ext cx="3972479" cy="5268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E7D75B-5592-49DC-9E48-17FAAF291D56}"/>
              </a:ext>
            </a:extLst>
          </p:cNvPr>
          <p:cNvSpPr/>
          <p:nvPr/>
        </p:nvSpPr>
        <p:spPr>
          <a:xfrm>
            <a:off x="2606220" y="1556793"/>
            <a:ext cx="3952019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61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의사결정트리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AF24D0-0FD0-412F-BA20-19EA9A6E7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2" y="1818274"/>
            <a:ext cx="8604448" cy="334473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218E7862-E1E6-4CAA-9E16-3B7FE28AE549}"/>
              </a:ext>
            </a:extLst>
          </p:cNvPr>
          <p:cNvSpPr/>
          <p:nvPr/>
        </p:nvSpPr>
        <p:spPr>
          <a:xfrm>
            <a:off x="7646394" y="2276872"/>
            <a:ext cx="1052012" cy="887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00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- churn </a:t>
            </a:r>
            <a:r>
              <a:rPr lang="ko-KR" altLang="en-US" sz="2400" b="1" dirty="0">
                <a:solidFill>
                  <a:srgbClr val="002060"/>
                </a:solidFill>
              </a:rPr>
              <a:t>모델적용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99B0C4-B14B-4434-8DE8-B6D7823C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918459"/>
            <a:ext cx="8064896" cy="33947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0C51479-76EE-403E-BA56-7A7AB039894C}"/>
              </a:ext>
            </a:extLst>
          </p:cNvPr>
          <p:cNvSpPr/>
          <p:nvPr/>
        </p:nvSpPr>
        <p:spPr>
          <a:xfrm>
            <a:off x="7480428" y="2109130"/>
            <a:ext cx="1052012" cy="887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00DD2-8CF8-4692-B317-0381194D2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87" y="1916832"/>
            <a:ext cx="8720062" cy="308158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2F03CA7-27AF-47FD-BFCE-C708403FAEFD}"/>
              </a:ext>
            </a:extLst>
          </p:cNvPr>
          <p:cNvSpPr/>
          <p:nvPr/>
        </p:nvSpPr>
        <p:spPr>
          <a:xfrm>
            <a:off x="7055943" y="2122158"/>
            <a:ext cx="1836538" cy="2255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37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891A5F-0A4B-420F-B882-8297D2A8F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58" y="814703"/>
            <a:ext cx="7218138" cy="54868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1C2C9D1-30D9-4C55-BB2E-0DF508958B2C}"/>
              </a:ext>
            </a:extLst>
          </p:cNvPr>
          <p:cNvSpPr/>
          <p:nvPr/>
        </p:nvSpPr>
        <p:spPr>
          <a:xfrm>
            <a:off x="1619672" y="880098"/>
            <a:ext cx="720080" cy="5163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75AE59-6E70-4613-A65E-B36C8AC808AE}"/>
              </a:ext>
            </a:extLst>
          </p:cNvPr>
          <p:cNvSpPr/>
          <p:nvPr/>
        </p:nvSpPr>
        <p:spPr>
          <a:xfrm>
            <a:off x="5931770" y="880098"/>
            <a:ext cx="720080" cy="5163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63A82196-B0A9-44AD-B883-1B7DF79687C6}"/>
              </a:ext>
            </a:extLst>
          </p:cNvPr>
          <p:cNvSpPr/>
          <p:nvPr/>
        </p:nvSpPr>
        <p:spPr>
          <a:xfrm>
            <a:off x="2483768" y="3501008"/>
            <a:ext cx="3312368" cy="432048"/>
          </a:xfrm>
          <a:prstGeom prst="leftArrow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86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BD40B9-A4D8-4E6A-A68D-C9827285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86" y="1223654"/>
            <a:ext cx="8926171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3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실습진행 </a:t>
            </a:r>
            <a:r>
              <a:rPr lang="en-US" altLang="ko-KR" sz="2400" b="1" dirty="0">
                <a:solidFill>
                  <a:srgbClr val="002060"/>
                </a:solidFill>
              </a:rPr>
              <a:t>– 2. </a:t>
            </a:r>
            <a:r>
              <a:rPr lang="en-US" altLang="ko-KR" sz="2400" b="1" dirty="0" err="1">
                <a:solidFill>
                  <a:srgbClr val="002060"/>
                </a:solidFill>
              </a:rPr>
              <a:t>Laber</a:t>
            </a:r>
            <a:r>
              <a:rPr lang="en-US" altLang="ko-KR" sz="2400" b="1" dirty="0">
                <a:solidFill>
                  <a:srgbClr val="002060"/>
                </a:solidFill>
              </a:rPr>
              <a:t> negotiations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28D1-5FDD-407B-BF78-4FEC1EF7F8A0}"/>
              </a:ext>
            </a:extLst>
          </p:cNvPr>
          <p:cNvSpPr txBox="1"/>
          <p:nvPr/>
        </p:nvSpPr>
        <p:spPr>
          <a:xfrm>
            <a:off x="755576" y="3075057"/>
            <a:ext cx="78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+mn-ea"/>
              </a:rPr>
              <a:t>실습진행</a:t>
            </a:r>
            <a:endParaRPr lang="en-US" altLang="ko-KR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119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4D5F48-6227-4B39-9695-3B2CECB7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4" y="887472"/>
            <a:ext cx="8460432" cy="5723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9B8471-9C10-46F8-8D29-B173DC7F1E8B}"/>
              </a:ext>
            </a:extLst>
          </p:cNvPr>
          <p:cNvSpPr txBox="1"/>
          <p:nvPr/>
        </p:nvSpPr>
        <p:spPr>
          <a:xfrm>
            <a:off x="3779912" y="2348880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운영체제 맞게 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89A222-CE8E-4AF1-9DD4-F812128AB007}"/>
              </a:ext>
            </a:extLst>
          </p:cNvPr>
          <p:cNvSpPr/>
          <p:nvPr/>
        </p:nvSpPr>
        <p:spPr>
          <a:xfrm>
            <a:off x="341784" y="2204864"/>
            <a:ext cx="5454352" cy="1800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92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2149F-DCD3-4591-80B5-4394446E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58413"/>
            <a:ext cx="6385451" cy="492481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6107148-45A2-4D4C-83DD-CBDCA85FDE0D}"/>
              </a:ext>
            </a:extLst>
          </p:cNvPr>
          <p:cNvSpPr/>
          <p:nvPr/>
        </p:nvSpPr>
        <p:spPr>
          <a:xfrm>
            <a:off x="5364088" y="5517232"/>
            <a:ext cx="100811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40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54A3ADD-4B6B-4B4D-AD71-FEFE4AE46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077666"/>
            <a:ext cx="6480720" cy="501563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918036D-BCD4-4487-9FD4-4D76324D02F5}"/>
              </a:ext>
            </a:extLst>
          </p:cNvPr>
          <p:cNvSpPr/>
          <p:nvPr/>
        </p:nvSpPr>
        <p:spPr>
          <a:xfrm>
            <a:off x="5580112" y="5608696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22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ECD2098-AB37-45E5-968B-0B639F377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24744"/>
            <a:ext cx="6399741" cy="494467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918036D-BCD4-4487-9FD4-4D76324D02F5}"/>
              </a:ext>
            </a:extLst>
          </p:cNvPr>
          <p:cNvSpPr/>
          <p:nvPr/>
        </p:nvSpPr>
        <p:spPr>
          <a:xfrm>
            <a:off x="5436096" y="5560056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349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6275</TotalTime>
  <Words>640</Words>
  <Application>Microsoft Office PowerPoint</Application>
  <PresentationFormat>화면 슬라이드 쇼(4:3)</PresentationFormat>
  <Paragraphs>221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HY헤드라인M</vt:lpstr>
      <vt:lpstr>맑은 고딕</vt:lpstr>
      <vt:lpstr>Agency FB</vt:lpstr>
      <vt:lpstr>AngsanaUPC</vt:lpstr>
      <vt:lpstr>Arial</vt:lpstr>
      <vt:lpstr>Calibri</vt:lpstr>
      <vt:lpstr>Cambria</vt:lpstr>
      <vt:lpstr>Office 테마</vt:lpstr>
      <vt:lpstr>데이터 분석 기초 – 래피드마이너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Analytic</dc:title>
  <dc:creator>soonyong</dc:creator>
  <cp:lastModifiedBy>윤원석</cp:lastModifiedBy>
  <cp:revision>341</cp:revision>
  <cp:lastPrinted>2018-09-27T04:33:09Z</cp:lastPrinted>
  <dcterms:created xsi:type="dcterms:W3CDTF">2012-09-26T13:32:31Z</dcterms:created>
  <dcterms:modified xsi:type="dcterms:W3CDTF">2020-11-04T06:46:36Z</dcterms:modified>
</cp:coreProperties>
</file>